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f82d2a5b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f82d2a5b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f82d2a5b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f82d2a5b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f82d2a5b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f82d2a5b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f82d2a5b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f82d2a5b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f82d2a5b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f82d2a5b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f82d2a5b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f82d2a5b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f82d2a5b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f82d2a5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f82d2a5b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f82d2a5b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f82d2a5b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f82d2a5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f82d2a5b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f82d2a5b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f82d2a5b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f82d2a5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f77c1c1c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f77c1c1c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f77c1c1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f77c1c1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f77c1c1c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f77c1c1c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f77c1c1c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f77c1c1c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f77c1c1c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f77c1c1c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f82d2a5b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f82d2a5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f82d2a5b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f82d2a5b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3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gif"/><Relationship Id="rId4" Type="http://schemas.openxmlformats.org/officeDocument/2006/relationships/image" Target="../media/image7.gif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Relationship Id="rId4" Type="http://schemas.openxmlformats.org/officeDocument/2006/relationships/image" Target="../media/image39.gif"/><Relationship Id="rId5" Type="http://schemas.openxmlformats.org/officeDocument/2006/relationships/image" Target="../media/image38.gif"/><Relationship Id="rId6" Type="http://schemas.openxmlformats.org/officeDocument/2006/relationships/image" Target="../media/image4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gif"/><Relationship Id="rId4" Type="http://schemas.openxmlformats.org/officeDocument/2006/relationships/image" Target="../media/image4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Relationship Id="rId4" Type="http://schemas.openxmlformats.org/officeDocument/2006/relationships/image" Target="../media/image4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gif"/><Relationship Id="rId4" Type="http://schemas.openxmlformats.org/officeDocument/2006/relationships/image" Target="../media/image36.gif"/><Relationship Id="rId5" Type="http://schemas.openxmlformats.org/officeDocument/2006/relationships/image" Target="../media/image3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gif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Relationship Id="rId4" Type="http://schemas.openxmlformats.org/officeDocument/2006/relationships/image" Target="../media/image1.png"/><Relationship Id="rId5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30.gif"/><Relationship Id="rId5" Type="http://schemas.openxmlformats.org/officeDocument/2006/relationships/image" Target="../media/image12.gif"/><Relationship Id="rId6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Relationship Id="rId4" Type="http://schemas.openxmlformats.org/officeDocument/2006/relationships/image" Target="../media/image3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3.gif"/><Relationship Id="rId5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" y="100750"/>
            <a:ext cx="4798101" cy="38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475" y="1771700"/>
            <a:ext cx="3284600" cy="32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722725" y="320875"/>
            <a:ext cx="41532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Custom Background </a:t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for NeRF</a:t>
            </a:r>
            <a:endParaRPr sz="72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6025" y="2287050"/>
            <a:ext cx="369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by Junhua (Michael) Ma</a:t>
            </a:r>
            <a:endParaRPr b="1" sz="2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462" y="3442550"/>
            <a:ext cx="1951374" cy="14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4855300" y="530150"/>
            <a:ext cx="4037100" cy="1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Views</a:t>
            </a: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from </a:t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Points on Sphere</a:t>
            </a:r>
            <a:endParaRPr sz="36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0" y="2575151"/>
            <a:ext cx="4407325" cy="243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50" y="152400"/>
            <a:ext cx="4407303" cy="2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587100"/>
            <a:ext cx="4407247" cy="24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627875" y="152400"/>
            <a:ext cx="134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D0E0E3"/>
                </a:highlight>
                <a:latin typeface="Impact"/>
                <a:ea typeface="Impact"/>
                <a:cs typeface="Impact"/>
                <a:sym typeface="Impact"/>
              </a:rPr>
              <a:t>Θ = 90, </a:t>
            </a:r>
            <a:r>
              <a:rPr lang="en">
                <a:solidFill>
                  <a:schemeClr val="dk2"/>
                </a:solidFill>
                <a:highlight>
                  <a:srgbClr val="D0E0E3"/>
                </a:highlight>
                <a:latin typeface="Impact"/>
                <a:ea typeface="Impact"/>
                <a:cs typeface="Impact"/>
                <a:sym typeface="Impact"/>
              </a:rPr>
              <a:t>ɸ = 150</a:t>
            </a:r>
            <a:endParaRPr>
              <a:solidFill>
                <a:schemeClr val="dk2"/>
              </a:solidFill>
              <a:highlight>
                <a:srgbClr val="D0E0E3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627875" y="2587100"/>
            <a:ext cx="134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D0E0E3"/>
                </a:highlight>
                <a:latin typeface="Impact"/>
                <a:ea typeface="Impact"/>
                <a:cs typeface="Impact"/>
                <a:sym typeface="Impact"/>
              </a:rPr>
              <a:t>Θ = 90, ɸ = 90</a:t>
            </a:r>
            <a:endParaRPr>
              <a:solidFill>
                <a:schemeClr val="dk2"/>
              </a:solidFill>
              <a:highlight>
                <a:srgbClr val="D0E0E3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4961900" y="2587100"/>
            <a:ext cx="1342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D0E0E3"/>
                </a:highlight>
                <a:latin typeface="Impact"/>
                <a:ea typeface="Impact"/>
                <a:cs typeface="Impact"/>
                <a:sym typeface="Impact"/>
              </a:rPr>
              <a:t>Θ = 90, ɸ = 30</a:t>
            </a:r>
            <a:endParaRPr>
              <a:solidFill>
                <a:schemeClr val="dk2"/>
              </a:solidFill>
              <a:highlight>
                <a:srgbClr val="D0E0E3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5172588" y="515400"/>
            <a:ext cx="3462000" cy="1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Increasing</a:t>
            </a: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Field of View</a:t>
            </a:r>
            <a:endParaRPr sz="36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51" y="198400"/>
            <a:ext cx="4296249" cy="237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51" y="2616025"/>
            <a:ext cx="4296249" cy="237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8650" y="2366850"/>
            <a:ext cx="2489700" cy="24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4023488" y="3682350"/>
            <a:ext cx="2286000" cy="1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4359250" y="3208225"/>
            <a:ext cx="1593900" cy="40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Compress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4922125" y="649000"/>
            <a:ext cx="38775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Reduce </a:t>
            </a:r>
            <a:r>
              <a:rPr lang="en" sz="36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Distortions</a:t>
            </a: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with </a:t>
            </a:r>
            <a:r>
              <a:rPr lang="en" sz="36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Compression</a:t>
            </a:r>
            <a:endParaRPr sz="36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72" y="201197"/>
            <a:ext cx="4357328" cy="24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75" y="2571050"/>
            <a:ext cx="3788237" cy="24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088" y="2496050"/>
            <a:ext cx="2529713" cy="248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425" y="4740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425" y="27644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125" y="4740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6125" y="27644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317300" y="869400"/>
            <a:ext cx="19407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Without</a:t>
            </a:r>
            <a:r>
              <a:rPr lang="en"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3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Compress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317300" y="3159875"/>
            <a:ext cx="19407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With </a:t>
            </a:r>
            <a:endParaRPr sz="3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Compress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775" y="27644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775" y="4740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325" y="22118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888" y="22118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775475" y="4116875"/>
            <a:ext cx="983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ɸ = 0</a:t>
            </a:r>
            <a:endParaRPr sz="24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75" y="22118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5475" y="22118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2721400" y="4116875"/>
            <a:ext cx="1152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ɸ = 30</a:t>
            </a:r>
            <a:endParaRPr sz="24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5100950" y="4116875"/>
            <a:ext cx="1152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ɸ = 60</a:t>
            </a:r>
            <a:endParaRPr sz="24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7300375" y="4116875"/>
            <a:ext cx="1152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ɸ = 80</a:t>
            </a:r>
            <a:endParaRPr sz="24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314675" y="376650"/>
            <a:ext cx="49026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Backgrounds</a:t>
            </a: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from</a:t>
            </a:r>
            <a:r>
              <a:rPr lang="en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 Various View Directions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2978913" y="813175"/>
            <a:ext cx="31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Impact"/>
                <a:ea typeface="Impact"/>
                <a:cs typeface="Impact"/>
                <a:sym typeface="Impact"/>
              </a:rPr>
              <a:t>“snowy mountain”</a:t>
            </a:r>
            <a:endParaRPr b="1" sz="3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588" y="1848250"/>
            <a:ext cx="2482075" cy="24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338" y="1848250"/>
            <a:ext cx="2482075" cy="24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113" y="1849963"/>
            <a:ext cx="2482075" cy="24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813" y="1849963"/>
            <a:ext cx="2482075" cy="24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type="title"/>
          </p:nvPr>
        </p:nvSpPr>
        <p:spPr>
          <a:xfrm>
            <a:off x="2970788" y="811463"/>
            <a:ext cx="31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Impact"/>
                <a:ea typeface="Impact"/>
                <a:cs typeface="Impact"/>
                <a:sym typeface="Impact"/>
              </a:rPr>
              <a:t>“forest”</a:t>
            </a:r>
            <a:endParaRPr b="1" sz="3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" y="1521913"/>
            <a:ext cx="2482075" cy="24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963" y="2317400"/>
            <a:ext cx="2482075" cy="24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313" y="1521925"/>
            <a:ext cx="2482075" cy="24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type="title"/>
          </p:nvPr>
        </p:nvSpPr>
        <p:spPr>
          <a:xfrm>
            <a:off x="484525" y="344025"/>
            <a:ext cx="2482200" cy="10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Impact"/>
                <a:ea typeface="Impact"/>
                <a:cs typeface="Impact"/>
                <a:sym typeface="Impact"/>
              </a:rPr>
              <a:t>“moon with earth in view”</a:t>
            </a:r>
            <a:endParaRPr b="1"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3330900" y="1129200"/>
            <a:ext cx="2482200" cy="10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“futuristic spaceship”</a:t>
            </a:r>
            <a:endParaRPr b="1"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6177275" y="344025"/>
            <a:ext cx="2482200" cy="10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Impact"/>
                <a:ea typeface="Impact"/>
                <a:cs typeface="Impact"/>
                <a:sym typeface="Impact"/>
              </a:rPr>
              <a:t>“room with toys on floor”</a:t>
            </a:r>
            <a:endParaRPr b="1" sz="3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594925" y="1148788"/>
            <a:ext cx="52590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1	</a:t>
            </a:r>
            <a:r>
              <a:rPr lang="en" sz="24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lighting and shadows</a:t>
            </a:r>
            <a:endParaRPr sz="24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875" y="1365063"/>
            <a:ext cx="2504350" cy="25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394725" y="322438"/>
            <a:ext cx="3450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Future Directions</a:t>
            </a:r>
            <a:endParaRPr sz="4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4">
            <a:alphaModFix/>
          </a:blip>
          <a:srcRect b="0" l="0" r="25628" t="0"/>
          <a:stretch/>
        </p:blipFill>
        <p:spPr>
          <a:xfrm>
            <a:off x="394725" y="2018362"/>
            <a:ext cx="5567251" cy="20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594925" y="4068663"/>
            <a:ext cx="8154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2	</a:t>
            </a:r>
            <a:r>
              <a:rPr lang="en" sz="24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generalized setup that works with more view directions</a:t>
            </a:r>
            <a:endParaRPr sz="24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1589875" y="1745188"/>
            <a:ext cx="3269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intrinsic decomposition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6244875" y="576813"/>
            <a:ext cx="25044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histogram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equalization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2214300" y="547425"/>
            <a:ext cx="4715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Impact"/>
                <a:ea typeface="Impact"/>
                <a:cs typeface="Impact"/>
                <a:sym typeface="Impact"/>
              </a:rPr>
              <a:t>“Thank You”</a:t>
            </a:r>
            <a:endParaRPr b="1" sz="6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063" y="1676807"/>
            <a:ext cx="2983875" cy="29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1165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Warning!</a:t>
            </a:r>
            <a:endParaRPr sz="4800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Lots of Rotations and Distortions</a:t>
            </a:r>
            <a:endParaRPr sz="3600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old arrow pointing to the right is on a white background (Provided by Tenor)"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751" y="2055163"/>
            <a:ext cx="1366876" cy="136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00" y="478563"/>
            <a:ext cx="5539076" cy="45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546300" y="265750"/>
            <a:ext cx="310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NeRF </a:t>
            </a:r>
            <a:r>
              <a:rPr lang="en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Overview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7588" y="1845850"/>
            <a:ext cx="1785513" cy="178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659900" y="3154875"/>
            <a:ext cx="3298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5A6BD"/>
                </a:solidFill>
                <a:latin typeface="Impact"/>
                <a:ea typeface="Impact"/>
                <a:cs typeface="Impact"/>
                <a:sym typeface="Impact"/>
              </a:rPr>
              <a:t>transparent</a:t>
            </a:r>
            <a:endParaRPr sz="4800">
              <a:solidFill>
                <a:srgbClr val="D5A6B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475" y="31950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70425" y="3453875"/>
            <a:ext cx="45471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NeRF </a:t>
            </a:r>
            <a:r>
              <a:rPr lang="en"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Volume Rendering</a:t>
            </a:r>
            <a:endParaRPr sz="3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with Background Injection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50" y="3147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00" y="14798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450" y="314750"/>
            <a:ext cx="28575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668850" y="324375"/>
            <a:ext cx="78063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Aside</a:t>
            </a:r>
            <a:r>
              <a:rPr lang="en"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	R</a:t>
            </a:r>
            <a:r>
              <a:rPr lang="en"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esult with </a:t>
            </a:r>
            <a:r>
              <a:rPr lang="en" sz="3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Shifted Ray Center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25" y="1369325"/>
            <a:ext cx="31051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025" y="1369325"/>
            <a:ext cx="19050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3868425" y="904875"/>
            <a:ext cx="47247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Background</a:t>
            </a: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that </a:t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moves with the object?</a:t>
            </a:r>
            <a:endParaRPr sz="36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3868425" y="2837325"/>
            <a:ext cx="54489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Consistent </a:t>
            </a: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across</a:t>
            </a:r>
            <a:r>
              <a:rPr lang="en" sz="36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36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different view directions</a:t>
            </a:r>
            <a:r>
              <a:rPr lang="en" sz="36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?</a:t>
            </a:r>
            <a:endParaRPr sz="36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25" y="904875"/>
            <a:ext cx="31051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1661700" y="3631000"/>
            <a:ext cx="58206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Spherical Panoramas</a:t>
            </a:r>
            <a:endParaRPr sz="3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5" y="558275"/>
            <a:ext cx="4806601" cy="2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600" y="558275"/>
            <a:ext cx="2746625" cy="27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327550" y="188425"/>
            <a:ext cx="3450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Project Overview</a:t>
            </a:r>
            <a:endParaRPr sz="36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50" y="2317663"/>
            <a:ext cx="3392321" cy="23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27550" y="4597500"/>
            <a:ext cx="3624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 any spherical panorama…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850" y="2664613"/>
            <a:ext cx="1650075" cy="16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300" y="2329138"/>
            <a:ext cx="2321050" cy="23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327550" y="940825"/>
            <a:ext cx="56571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Prompt (Simplified):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“city with stone building at the background and a forest”</a:t>
            </a:r>
            <a:endParaRPr b="1"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810125" y="1653000"/>
            <a:ext cx="273000" cy="8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618225" y="1756225"/>
            <a:ext cx="1191900" cy="40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mpact"/>
                <a:ea typeface="Impact"/>
                <a:cs typeface="Impact"/>
                <a:sym typeface="Impact"/>
              </a:rPr>
              <a:t>Flux-360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3881600" y="3542150"/>
            <a:ext cx="20442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6463425" y="1261975"/>
            <a:ext cx="21288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Synthesized Views</a:t>
            </a:r>
            <a:endParaRPr sz="3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4180938" y="2160325"/>
            <a:ext cx="1191900" cy="40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NeRF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862855"/>
            <a:ext cx="3005275" cy="31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9016" l="0" r="0" t="0"/>
          <a:stretch/>
        </p:blipFill>
        <p:spPr>
          <a:xfrm>
            <a:off x="1617925" y="182150"/>
            <a:ext cx="2499825" cy="185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type="title"/>
          </p:nvPr>
        </p:nvSpPr>
        <p:spPr>
          <a:xfrm>
            <a:off x="4451350" y="342800"/>
            <a:ext cx="3303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Views</a:t>
            </a:r>
            <a:r>
              <a:rPr lang="en" sz="3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from </a:t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Center of Sphere</a:t>
            </a:r>
            <a:endParaRPr sz="36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763" y="2645900"/>
            <a:ext cx="2031925" cy="20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475" y="2645900"/>
            <a:ext cx="2048000" cy="2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4988500" y="1941200"/>
            <a:ext cx="22287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Inconsistent</a:t>
            </a:r>
            <a:endParaRPr sz="30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